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721" r:id="rId2"/>
    <p:sldId id="608" r:id="rId3"/>
    <p:sldId id="720" r:id="rId4"/>
    <p:sldId id="553" r:id="rId5"/>
    <p:sldId id="630" r:id="rId6"/>
    <p:sldId id="638" r:id="rId7"/>
    <p:sldId id="714" r:id="rId8"/>
    <p:sldId id="650" r:id="rId9"/>
    <p:sldId id="723" r:id="rId10"/>
    <p:sldId id="716" r:id="rId11"/>
    <p:sldId id="715" r:id="rId12"/>
    <p:sldId id="717" r:id="rId13"/>
    <p:sldId id="718" r:id="rId14"/>
    <p:sldId id="719" r:id="rId15"/>
    <p:sldId id="503" r:id="rId16"/>
    <p:sldId id="722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437FF"/>
    <a:srgbClr val="B24BFF"/>
    <a:srgbClr val="D699FF"/>
    <a:srgbClr val="009051"/>
    <a:srgbClr val="424242"/>
    <a:srgbClr val="5E5E5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4843"/>
    <p:restoredTop sz="95994" autoAdjust="0"/>
  </p:normalViewPr>
  <p:slideViewPr>
    <p:cSldViewPr snapToGrid="0" snapToObjects="1">
      <p:cViewPr varScale="1">
        <p:scale>
          <a:sx n="93" d="100"/>
          <a:sy n="93" d="100"/>
        </p:scale>
        <p:origin x="216" y="6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CD30D1-2D7D-43CE-9502-7A9EA77FF118}" type="datetimeFigureOut">
              <a:rPr lang="en-US" smtClean="0"/>
              <a:t>1/2/24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954BCF-E8B7-4A4A-A5A0-A479ADBA56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9384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954BCF-E8B7-4A4A-A5A0-A479ADBA56EB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63138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121B4-ECEF-D743-B0A4-227D8E490EB3}" type="datetimeFigureOut">
              <a:rPr lang="en-US" smtClean="0"/>
              <a:t>1/2/24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28AF8-123C-F049-A8D8-8FDCCCCA6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275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121B4-ECEF-D743-B0A4-227D8E490EB3}" type="datetimeFigureOut">
              <a:rPr lang="en-US" smtClean="0"/>
              <a:t>1/2/24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28AF8-123C-F049-A8D8-8FDCCCCA6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1928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121B4-ECEF-D743-B0A4-227D8E490EB3}" type="datetimeFigureOut">
              <a:rPr lang="en-US" smtClean="0"/>
              <a:t>1/2/24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28AF8-123C-F049-A8D8-8FDCCCCA6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272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121B4-ECEF-D743-B0A4-227D8E490EB3}" type="datetimeFigureOut">
              <a:rPr lang="en-US" smtClean="0"/>
              <a:t>1/2/24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28AF8-123C-F049-A8D8-8FDCCCCA6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6667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121B4-ECEF-D743-B0A4-227D8E490EB3}" type="datetimeFigureOut">
              <a:rPr lang="en-US" smtClean="0"/>
              <a:t>1/2/24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28AF8-123C-F049-A8D8-8FDCCCCA6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8290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121B4-ECEF-D743-B0A4-227D8E490EB3}" type="datetimeFigureOut">
              <a:rPr lang="en-US" smtClean="0"/>
              <a:t>1/2/24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28AF8-123C-F049-A8D8-8FDCCCCA6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915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121B4-ECEF-D743-B0A4-227D8E490EB3}" type="datetimeFigureOut">
              <a:rPr lang="en-US" smtClean="0"/>
              <a:t>1/2/24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28AF8-123C-F049-A8D8-8FDCCCCA6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0565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121B4-ECEF-D743-B0A4-227D8E490EB3}" type="datetimeFigureOut">
              <a:rPr lang="en-US" smtClean="0"/>
              <a:t>1/2/24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28AF8-123C-F049-A8D8-8FDCCCCA6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3187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121B4-ECEF-D743-B0A4-227D8E490EB3}" type="datetimeFigureOut">
              <a:rPr lang="en-US" smtClean="0"/>
              <a:t>1/2/24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28AF8-123C-F049-A8D8-8FDCCCCA6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8699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121B4-ECEF-D743-B0A4-227D8E490EB3}" type="datetimeFigureOut">
              <a:rPr lang="en-US" smtClean="0"/>
              <a:t>1/2/24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28AF8-123C-F049-A8D8-8FDCCCCA6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7645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121B4-ECEF-D743-B0A4-227D8E490EB3}" type="datetimeFigureOut">
              <a:rPr lang="en-US" smtClean="0"/>
              <a:t>1/2/24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28AF8-123C-F049-A8D8-8FDCCCCA6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7895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4121B4-ECEF-D743-B0A4-227D8E490EB3}" type="datetimeFigureOut">
              <a:rPr lang="en-US" smtClean="0"/>
              <a:t>1/2/24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C28AF8-123C-F049-A8D8-8FDCCCCA6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2112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foley_lab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nova.wpunj.edu/foleyj10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oi.org/10.26434/chemrxiv-2023-kbhcv" TargetMode="Externa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i.org/10.26434/chemrxiv-2023-kbhcv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i.org/10.26434/chemrxiv-2023-kbhcv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i.org/10.26434/chemrxiv-2023-kbhcv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i.org/10.26434/chemrxiv-2023-kbhcv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jp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jpeg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e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11.emf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emf"/><Relationship Id="rId5" Type="http://schemas.openxmlformats.org/officeDocument/2006/relationships/image" Target="../media/image13.emf"/><Relationship Id="rId4" Type="http://schemas.openxmlformats.org/officeDocument/2006/relationships/image" Target="../media/image12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7" Type="http://schemas.openxmlformats.org/officeDocument/2006/relationships/image" Target="../media/image33.png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emf"/><Relationship Id="rId4" Type="http://schemas.openxmlformats.org/officeDocument/2006/relationships/image" Target="../media/image14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doi.org/10.26434/chemrxiv-2023-kbhcv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oi.org/10.26434/chemrxiv-2023-kbhcv" TargetMode="Externa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12B1237-178A-56F6-B6A1-4F30CE70B2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1654" y="1140756"/>
            <a:ext cx="6751377" cy="391615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85101EF-2395-D6CB-7CB5-BFC24C72A28A}"/>
              </a:ext>
            </a:extLst>
          </p:cNvPr>
          <p:cNvSpPr txBox="1"/>
          <p:nvPr/>
        </p:nvSpPr>
        <p:spPr>
          <a:xfrm>
            <a:off x="290946" y="2676436"/>
            <a:ext cx="437803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latin typeface="Arial Unicode MS" charset="0"/>
                <a:ea typeface="Arial Unicode MS" charset="0"/>
                <a:cs typeface="Arial Unicode MS" charset="0"/>
              </a:rPr>
              <a:t>Jay Foley, Associate Professor</a:t>
            </a:r>
          </a:p>
          <a:p>
            <a:pPr algn="ctr"/>
            <a:r>
              <a:rPr lang="en-US" sz="1800" dirty="0">
                <a:latin typeface="Arial Unicode MS" charset="0"/>
                <a:ea typeface="Arial Unicode MS" charset="0"/>
                <a:cs typeface="Arial Unicode MS" charset="0"/>
              </a:rPr>
              <a:t>UNC Charlotte Department of Chemistry </a:t>
            </a:r>
            <a:endParaRPr lang="en-US" sz="1800" dirty="0">
              <a:latin typeface="Arial Unicode MS" charset="0"/>
              <a:ea typeface="Arial Unicode MS" charset="0"/>
              <a:cs typeface="Arial Unicode MS" charset="0"/>
              <a:hlinkClick r:id="rId3"/>
            </a:endParaRPr>
          </a:p>
          <a:p>
            <a:pPr algn="ctr"/>
            <a:r>
              <a:rPr lang="en-US" sz="1800" dirty="0">
                <a:latin typeface="Arial Unicode MS" charset="0"/>
                <a:ea typeface="Arial Unicode MS" charset="0"/>
                <a:cs typeface="Arial Unicode MS" charset="0"/>
                <a:hlinkClick r:id="rId4"/>
              </a:rPr>
              <a:t>https://foleylab.github.io/</a:t>
            </a:r>
            <a:endParaRPr lang="en-US" sz="1800" dirty="0">
              <a:latin typeface="Arial Unicode MS" charset="0"/>
              <a:ea typeface="Arial Unicode MS" charset="0"/>
              <a:cs typeface="Arial Unicode M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53043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7587D7B3-1791-1A35-CFC5-4B391EA6B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916" y="896889"/>
            <a:ext cx="5979501" cy="742370"/>
          </a:xfrm>
        </p:spPr>
        <p:txBody>
          <a:bodyPr>
            <a:noAutofit/>
          </a:bodyPr>
          <a:lstStyle/>
          <a:p>
            <a:pPr algn="ctr"/>
            <a:r>
              <a:rPr lang="en-US" sz="3600" b="1" dirty="0">
                <a:solidFill>
                  <a:srgbClr val="9437FF"/>
                </a:solidFill>
              </a:rPr>
              <a:t>QED-FCI in Coherent State vs Photon Number State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7B14E67-E13E-6064-A2E1-9D53896D7D1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28638" y="2440707"/>
            <a:ext cx="5837610" cy="389174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CE0C694-5F26-2D1B-2FCE-682C5CF5879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066248" y="2420873"/>
            <a:ext cx="5867361" cy="391157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49F06BC-8E7A-BC8F-C857-170A706ECA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7115" y="165986"/>
            <a:ext cx="3080103" cy="220417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239D5E0-8DDD-32E7-5B19-894653A1F30E}"/>
              </a:ext>
            </a:extLst>
          </p:cNvPr>
          <p:cNvSpPr txBox="1"/>
          <p:nvPr/>
        </p:nvSpPr>
        <p:spPr>
          <a:xfrm>
            <a:off x="796835" y="6332447"/>
            <a:ext cx="113951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Vu, Mejia-Rodriguez, Bauman, </a:t>
            </a:r>
            <a:r>
              <a:rPr lang="en-US" sz="1600" b="0" i="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Panyala</a:t>
            </a:r>
            <a:r>
              <a:rPr lang="en-US" sz="16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b="0" i="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Mutlu</a:t>
            </a:r>
            <a:r>
              <a:rPr lang="en-US" sz="16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Govind, Foley, </a:t>
            </a:r>
            <a:r>
              <a:rPr lang="en-US" sz="1600" b="0" i="1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Under Revision at JCTC</a:t>
            </a:r>
            <a:r>
              <a:rPr lang="en-US" sz="16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b="0" i="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Chemrxiv</a:t>
            </a:r>
            <a:r>
              <a:rPr lang="en-US" sz="16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6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10.26434/chemrxiv-2023-kbhcv</a:t>
            </a:r>
          </a:p>
        </p:txBody>
      </p:sp>
    </p:spTree>
    <p:extLst>
      <p:ext uri="{BB962C8B-B14F-4D97-AF65-F5344CB8AC3E}">
        <p14:creationId xmlns:p14="http://schemas.microsoft.com/office/powerpoint/2010/main" val="18862064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7587D7B3-1791-1A35-CFC5-4B391EA6B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96098"/>
            <a:ext cx="12236609" cy="742370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rgbClr val="9437FF"/>
                </a:solidFill>
              </a:rPr>
              <a:t>QED-FCI in </a:t>
            </a:r>
            <a:r>
              <a:rPr lang="en-US" sz="4000" b="1" dirty="0">
                <a:solidFill>
                  <a:srgbClr val="9437FF"/>
                </a:solidFill>
              </a:rPr>
              <a:t>Coherent State</a:t>
            </a:r>
            <a:r>
              <a:rPr lang="en-US" b="1" dirty="0">
                <a:solidFill>
                  <a:srgbClr val="9437FF"/>
                </a:solidFill>
              </a:rPr>
              <a:t> vs Photon Number State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7B14E67-E13E-6064-A2E1-9D53896D7D1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28638" y="2370162"/>
            <a:ext cx="5837610" cy="389174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49F06BC-8E7A-BC8F-C857-170A706ECA5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630725" y="2634865"/>
            <a:ext cx="4094240" cy="292991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F780A73-C5DA-F420-01DD-475BBA812C75}"/>
              </a:ext>
            </a:extLst>
          </p:cNvPr>
          <p:cNvSpPr txBox="1"/>
          <p:nvPr/>
        </p:nvSpPr>
        <p:spPr>
          <a:xfrm>
            <a:off x="796835" y="6332447"/>
            <a:ext cx="113951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Vu, Mejia-Rodriguez, Bauman, </a:t>
            </a:r>
            <a:r>
              <a:rPr lang="en-US" sz="1600" b="0" i="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Panyala</a:t>
            </a:r>
            <a:r>
              <a:rPr lang="en-US" sz="16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b="0" i="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Mutlu</a:t>
            </a:r>
            <a:r>
              <a:rPr lang="en-US" sz="16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Govind, Foley, </a:t>
            </a:r>
            <a:r>
              <a:rPr lang="en-US" sz="1600" b="0" i="1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Under Revision at JCTC</a:t>
            </a:r>
            <a:r>
              <a:rPr lang="en-US" sz="16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b="0" i="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Chemrxiv</a:t>
            </a:r>
            <a:r>
              <a:rPr lang="en-US" sz="16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6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10.26434/chemrxiv-2023-kbhcv</a:t>
            </a:r>
          </a:p>
        </p:txBody>
      </p:sp>
    </p:spTree>
    <p:extLst>
      <p:ext uri="{BB962C8B-B14F-4D97-AF65-F5344CB8AC3E}">
        <p14:creationId xmlns:p14="http://schemas.microsoft.com/office/powerpoint/2010/main" val="42664106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7587D7B3-1791-1A35-CFC5-4B391EA6B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96098"/>
            <a:ext cx="12236609" cy="742370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>
                <a:solidFill>
                  <a:srgbClr val="9437FF"/>
                </a:solidFill>
              </a:rPr>
              <a:t>QED-CASCI in </a:t>
            </a:r>
            <a:r>
              <a:rPr lang="en-US" sz="4000" b="1" dirty="0">
                <a:solidFill>
                  <a:srgbClr val="9437FF"/>
                </a:solidFill>
              </a:rPr>
              <a:t>Coherent State</a:t>
            </a:r>
            <a:r>
              <a:rPr lang="en-US" b="1" dirty="0">
                <a:solidFill>
                  <a:srgbClr val="9437FF"/>
                </a:solidFill>
              </a:rPr>
              <a:t> vs Photon Number State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7B14E67-E13E-6064-A2E1-9D53896D7D1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28638" y="2370162"/>
            <a:ext cx="5837610" cy="389174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43BCEE1-0671-C7DB-5FB0-900B5EC93FB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125754" y="2405435"/>
            <a:ext cx="5837610" cy="389174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008E805-3BC7-4395-D7B1-E09320A6F589}"/>
              </a:ext>
            </a:extLst>
          </p:cNvPr>
          <p:cNvSpPr txBox="1"/>
          <p:nvPr/>
        </p:nvSpPr>
        <p:spPr>
          <a:xfrm>
            <a:off x="796835" y="6332447"/>
            <a:ext cx="113951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Vu, Mejia-Rodriguez, Bauman, </a:t>
            </a:r>
            <a:r>
              <a:rPr lang="en-US" sz="1600" b="0" i="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Panyala</a:t>
            </a:r>
            <a:r>
              <a:rPr lang="en-US" sz="16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b="0" i="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Mutlu</a:t>
            </a:r>
            <a:r>
              <a:rPr lang="en-US" sz="16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Govind, Foley, </a:t>
            </a:r>
            <a:r>
              <a:rPr lang="en-US" sz="1600" b="0" i="1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Under Revision at JCTC</a:t>
            </a:r>
            <a:r>
              <a:rPr lang="en-US" sz="16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b="0" i="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Chemrxiv</a:t>
            </a:r>
            <a:r>
              <a:rPr lang="en-US" sz="16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6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10.26434/chemrxiv-2023-kbhcv</a:t>
            </a:r>
          </a:p>
        </p:txBody>
      </p:sp>
    </p:spTree>
    <p:extLst>
      <p:ext uri="{BB962C8B-B14F-4D97-AF65-F5344CB8AC3E}">
        <p14:creationId xmlns:p14="http://schemas.microsoft.com/office/powerpoint/2010/main" val="3873890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7587D7B3-1791-1A35-CFC5-4B391EA6B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96098"/>
            <a:ext cx="12236609" cy="742370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rgbClr val="9437FF"/>
                </a:solidFill>
              </a:rPr>
              <a:t>QED-FCI in </a:t>
            </a:r>
            <a:r>
              <a:rPr lang="en-US" sz="4000" b="1" dirty="0">
                <a:solidFill>
                  <a:srgbClr val="9437FF"/>
                </a:solidFill>
              </a:rPr>
              <a:t>Coherent State</a:t>
            </a:r>
            <a:r>
              <a:rPr lang="en-US" b="1" dirty="0">
                <a:solidFill>
                  <a:srgbClr val="9437FF"/>
                </a:solidFill>
              </a:rPr>
              <a:t> vs Photon Number State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7B14E67-E13E-6064-A2E1-9D53896D7D1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28638" y="2370162"/>
            <a:ext cx="5837610" cy="389174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43BCEE1-0671-C7DB-5FB0-900B5EC93FB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125754" y="2405435"/>
            <a:ext cx="5837610" cy="389174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4BEE946-7829-4D59-AD89-30B8726D2A18}"/>
              </a:ext>
            </a:extLst>
          </p:cNvPr>
          <p:cNvSpPr txBox="1"/>
          <p:nvPr/>
        </p:nvSpPr>
        <p:spPr>
          <a:xfrm>
            <a:off x="796835" y="6332447"/>
            <a:ext cx="113951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Vu, Mejia-Rodriguez, Bauman, </a:t>
            </a:r>
            <a:r>
              <a:rPr lang="en-US" sz="1600" b="0" i="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Panyala</a:t>
            </a:r>
            <a:r>
              <a:rPr lang="en-US" sz="16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b="0" i="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Mutlu</a:t>
            </a:r>
            <a:r>
              <a:rPr lang="en-US" sz="16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Govind, Foley, </a:t>
            </a:r>
            <a:r>
              <a:rPr lang="en-US" sz="1600" b="0" i="1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Under Revision at JCTC</a:t>
            </a:r>
            <a:r>
              <a:rPr lang="en-US" sz="16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b="0" i="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Chemrxiv</a:t>
            </a:r>
            <a:r>
              <a:rPr lang="en-US" sz="16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6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10.26434/chemrxiv-2023-kbhcv</a:t>
            </a:r>
          </a:p>
        </p:txBody>
      </p:sp>
    </p:spTree>
    <p:extLst>
      <p:ext uri="{BB962C8B-B14F-4D97-AF65-F5344CB8AC3E}">
        <p14:creationId xmlns:p14="http://schemas.microsoft.com/office/powerpoint/2010/main" val="37004334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7587D7B3-1791-1A35-CFC5-4B391EA6B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96098"/>
            <a:ext cx="12236609" cy="742370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>
                <a:solidFill>
                  <a:srgbClr val="9437FF"/>
                </a:solidFill>
              </a:rPr>
              <a:t>QED-FCI in </a:t>
            </a:r>
            <a:r>
              <a:rPr lang="en-US" sz="4000" b="1" dirty="0">
                <a:solidFill>
                  <a:srgbClr val="9437FF"/>
                </a:solidFill>
              </a:rPr>
              <a:t>Coherent-state</a:t>
            </a:r>
            <a:r>
              <a:rPr lang="en-US" b="1" dirty="0">
                <a:solidFill>
                  <a:srgbClr val="9437FF"/>
                </a:solidFill>
              </a:rPr>
              <a:t> vs Photon Number State basis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7B14E67-E13E-6064-A2E1-9D53896D7D1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52949" y="1483130"/>
            <a:ext cx="5188986" cy="389174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49F06BC-8E7A-BC8F-C857-170A706ECA5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450067" y="1769131"/>
            <a:ext cx="3931418" cy="360573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5DADB33-F8F3-7D47-12EB-BC7F72EAFEB2}"/>
              </a:ext>
            </a:extLst>
          </p:cNvPr>
          <p:cNvSpPr txBox="1"/>
          <p:nvPr/>
        </p:nvSpPr>
        <p:spPr>
          <a:xfrm>
            <a:off x="420721" y="5605478"/>
            <a:ext cx="113951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9437FF"/>
                </a:solidFill>
              </a:rPr>
              <a:t>5 roots for a (12,12) active space with 100 photon states takes &lt; 4 hours in our reference implementation!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ECFE74-F84F-90A5-3D52-78C8A76D5D1D}"/>
              </a:ext>
            </a:extLst>
          </p:cNvPr>
          <p:cNvSpPr txBox="1"/>
          <p:nvPr/>
        </p:nvSpPr>
        <p:spPr>
          <a:xfrm>
            <a:off x="796835" y="6332447"/>
            <a:ext cx="113951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Vu, Mejia-Rodriguez, Bauman, </a:t>
            </a:r>
            <a:r>
              <a:rPr lang="en-US" sz="1600" b="0" i="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Panyala</a:t>
            </a:r>
            <a:r>
              <a:rPr lang="en-US" sz="16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b="0" i="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Mutlu</a:t>
            </a:r>
            <a:r>
              <a:rPr lang="en-US" sz="16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Govind, Foley, </a:t>
            </a:r>
            <a:r>
              <a:rPr lang="en-US" sz="1600" b="0" i="1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Under Revision at JCTC</a:t>
            </a:r>
            <a:r>
              <a:rPr lang="en-US" sz="16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b="0" i="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Chemrxiv</a:t>
            </a:r>
            <a:r>
              <a:rPr lang="en-US" sz="16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6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10.26434/chemrxiv-2023-kbhcv</a:t>
            </a:r>
          </a:p>
        </p:txBody>
      </p:sp>
    </p:spTree>
    <p:extLst>
      <p:ext uri="{BB962C8B-B14F-4D97-AF65-F5344CB8AC3E}">
        <p14:creationId xmlns:p14="http://schemas.microsoft.com/office/powerpoint/2010/main" val="20380611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3796866"/>
            <a:ext cx="11704039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cs typeface="Arial" pitchFamily="34" charset="0"/>
              </a:rPr>
              <a:t>Reference implementations for QED-HF, QED-CIS-1 available in Psi4Numpy repo; </a:t>
            </a:r>
            <a:r>
              <a:rPr lang="en-US" sz="2400" b="1" dirty="0">
                <a:latin typeface="Arial" pitchFamily="34" charset="0"/>
                <a:cs typeface="Arial" pitchFamily="34" charset="0"/>
              </a:rPr>
              <a:t>QED-CIS Prism, QED-CASCI, QED-FCI available in group repos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b="1" dirty="0">
                <a:latin typeface="Arial" pitchFamily="34" charset="0"/>
                <a:cs typeface="Arial" pitchFamily="34" charset="0"/>
              </a:rPr>
              <a:t>Psi4Education Module -&gt; </a:t>
            </a:r>
            <a:r>
              <a:rPr lang="en-US" sz="2400" b="1" dirty="0" err="1">
                <a:latin typeface="Arial" pitchFamily="34" charset="0"/>
                <a:cs typeface="Arial" pitchFamily="34" charset="0"/>
              </a:rPr>
              <a:t>MolSSI</a:t>
            </a:r>
            <a:r>
              <a:rPr lang="en-US" sz="2400" b="1" dirty="0">
                <a:latin typeface="Arial" pitchFamily="34" charset="0"/>
                <a:cs typeface="Arial" pitchFamily="34" charset="0"/>
              </a:rPr>
              <a:t>-MAPOL-Charlotte Workshop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b="1" dirty="0">
                <a:latin typeface="Arial" pitchFamily="34" charset="0"/>
                <a:cs typeface="Arial" pitchFamily="34" charset="0"/>
              </a:rPr>
              <a:t>Tutorials for QED-HF and QED-CIS Prism available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b="1" dirty="0">
                <a:solidFill>
                  <a:srgbClr val="9437FF"/>
                </a:solidFill>
                <a:latin typeface="Arial" pitchFamily="34" charset="0"/>
                <a:cs typeface="Arial" pitchFamily="34" charset="0"/>
              </a:rPr>
              <a:t>Production implementations in EXACHEM coming soon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b="1" dirty="0">
                <a:solidFill>
                  <a:srgbClr val="9437FF"/>
                </a:solidFill>
                <a:latin typeface="Arial" pitchFamily="34" charset="0"/>
                <a:cs typeface="Arial" pitchFamily="34" charset="0"/>
              </a:rPr>
              <a:t>High-order response, (non)adiabatic forces from automatic differentiation within 3 years</a:t>
            </a:r>
          </a:p>
        </p:txBody>
      </p:sp>
      <p:pic>
        <p:nvPicPr>
          <p:cNvPr id="6146" name="Picture 2" descr="The Road Less Traveled: Psi4NumPy – MolSSI">
            <a:extLst>
              <a:ext uri="{FF2B5EF4-FFF2-40B4-BE49-F238E27FC236}">
                <a16:creationId xmlns:a16="http://schemas.microsoft.com/office/drawing/2014/main" id="{B89E7B22-DA3F-EA49-A018-E9CB4DA190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3231" y="72024"/>
            <a:ext cx="5207868" cy="1692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Psi4Education: Computational Labs Using Free Software | Posts">
            <a:extLst>
              <a:ext uri="{FF2B5EF4-FFF2-40B4-BE49-F238E27FC236}">
                <a16:creationId xmlns:a16="http://schemas.microsoft.com/office/drawing/2014/main" id="{ED0D3146-DFB7-FE34-F718-89EE647C00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1501" y="1854767"/>
            <a:ext cx="5207868" cy="1851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8F7C1A0A-E4E9-6C5A-8B1E-054D75D1CF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" y="14146"/>
            <a:ext cx="5207868" cy="1895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79031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18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05758" y="5509304"/>
            <a:ext cx="1769780" cy="92913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4" name="Picture 2" descr="Prof. Bencherif receives prestigious NSF CAREER Award – LAMP Biomaterials">
            <a:extLst>
              <a:ext uri="{FF2B5EF4-FFF2-40B4-BE49-F238E27FC236}">
                <a16:creationId xmlns:a16="http://schemas.microsoft.com/office/drawing/2014/main" id="{7F834634-3455-0B44-8DA5-36E4E339C7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523" y="5106182"/>
            <a:ext cx="1688874" cy="1688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AB229A5-E8C9-67ED-0AAF-0E0A801E0F56}"/>
              </a:ext>
            </a:extLst>
          </p:cNvPr>
          <p:cNvSpPr txBox="1"/>
          <p:nvPr/>
        </p:nvSpPr>
        <p:spPr>
          <a:xfrm>
            <a:off x="1031960" y="84519"/>
            <a:ext cx="609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Nam Vu, Peyton Roden, Lane Tolley, Jay, Ruby Manderna</a:t>
            </a:r>
          </a:p>
        </p:txBody>
      </p:sp>
      <p:pic>
        <p:nvPicPr>
          <p:cNvPr id="3074" name="Picture 2" descr="United States Department of Energy - Wikipedia">
            <a:extLst>
              <a:ext uri="{FF2B5EF4-FFF2-40B4-BE49-F238E27FC236}">
                <a16:creationId xmlns:a16="http://schemas.microsoft.com/office/drawing/2014/main" id="{A2DF5412-5FF1-6F9F-A2BB-333F6B4CB5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9722" y="5146113"/>
            <a:ext cx="1382486" cy="1382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Composite image of headshots of four researchers on top of a green patterned background">
            <a:extLst>
              <a:ext uri="{FF2B5EF4-FFF2-40B4-BE49-F238E27FC236}">
                <a16:creationId xmlns:a16="http://schemas.microsoft.com/office/drawing/2014/main" id="{5911B761-822E-50E7-E3F6-0F2E655D0F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6236" y="106184"/>
            <a:ext cx="3359484" cy="2519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2EC9832-D6C1-D25B-F3C2-AC1BE299A7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16236" y="3124033"/>
            <a:ext cx="3359484" cy="32173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51CD94-F09B-22A1-7331-A906670DD5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1750" y="453851"/>
            <a:ext cx="5705125" cy="427884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54ACFDC-63AC-3ED3-E1E1-887928A70E7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35186" y="4581075"/>
            <a:ext cx="2212890" cy="2212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2018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heoretical Challenges in Polaritonic Chemistry | ACS Photonics">
            <a:extLst>
              <a:ext uri="{FF2B5EF4-FFF2-40B4-BE49-F238E27FC236}">
                <a16:creationId xmlns:a16="http://schemas.microsoft.com/office/drawing/2014/main" id="{EBD39B44-3695-0E74-FC7F-6DA16A2EBE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040011"/>
            <a:ext cx="5750765" cy="3009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olariton chemistry: Thinking inside the (photon) box | PNAS">
            <a:extLst>
              <a:ext uri="{FF2B5EF4-FFF2-40B4-BE49-F238E27FC236}">
                <a16:creationId xmlns:a16="http://schemas.microsoft.com/office/drawing/2014/main" id="{785565EE-E478-BC46-FA4D-8BBF8AE8AF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5209" y="2604304"/>
            <a:ext cx="6477544" cy="3582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9993999-66AA-D72A-5DA3-031E66CAAF66}"/>
              </a:ext>
            </a:extLst>
          </p:cNvPr>
          <p:cNvSpPr txBox="1"/>
          <p:nvPr/>
        </p:nvSpPr>
        <p:spPr>
          <a:xfrm>
            <a:off x="516625" y="6049429"/>
            <a:ext cx="52341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1" dirty="0" err="1">
                <a:solidFill>
                  <a:srgbClr val="000000"/>
                </a:solidFill>
                <a:effectLst/>
              </a:rPr>
              <a:t>Fregoni</a:t>
            </a:r>
            <a:r>
              <a:rPr lang="en-US" b="0" i="1" dirty="0">
                <a:solidFill>
                  <a:srgbClr val="000000"/>
                </a:solidFill>
                <a:effectLst/>
              </a:rPr>
              <a:t>, Garcia-Vidal, Feist, </a:t>
            </a:r>
          </a:p>
          <a:p>
            <a:r>
              <a:rPr lang="en-US" b="0" i="1" dirty="0">
                <a:solidFill>
                  <a:srgbClr val="000000"/>
                </a:solidFill>
                <a:effectLst/>
              </a:rPr>
              <a:t>ACS Photonics</a:t>
            </a:r>
            <a:r>
              <a:rPr lang="en-US" b="0" i="0" dirty="0">
                <a:solidFill>
                  <a:srgbClr val="000000"/>
                </a:solidFill>
                <a:effectLst/>
              </a:rPr>
              <a:t> 2022, 9, 4, 1096–1107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BB2C76-4682-D6CD-8E3A-5124BA213FD3}"/>
              </a:ext>
            </a:extLst>
          </p:cNvPr>
          <p:cNvSpPr txBox="1"/>
          <p:nvPr/>
        </p:nvSpPr>
        <p:spPr>
          <a:xfrm>
            <a:off x="6332410" y="6326428"/>
            <a:ext cx="50504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1" dirty="0">
                <a:solidFill>
                  <a:srgbClr val="0B0B0B"/>
                </a:solidFill>
                <a:effectLst/>
              </a:rPr>
              <a:t>Yuen-Zhou and Menon, PNAS </a:t>
            </a:r>
            <a:r>
              <a:rPr lang="en-US" b="0" dirty="0">
                <a:solidFill>
                  <a:srgbClr val="0B0B0B"/>
                </a:solidFill>
                <a:effectLst/>
              </a:rPr>
              <a:t>2019</a:t>
            </a:r>
            <a:r>
              <a:rPr lang="en-US" b="0" i="1" dirty="0">
                <a:solidFill>
                  <a:srgbClr val="0B0B0B"/>
                </a:solidFill>
                <a:effectLst/>
              </a:rPr>
              <a:t>, </a:t>
            </a:r>
            <a:r>
              <a:rPr lang="en-US" b="0" i="0" dirty="0">
                <a:solidFill>
                  <a:srgbClr val="0B0B0B"/>
                </a:solidFill>
                <a:effectLst/>
              </a:rPr>
              <a:t>116, 5214-5216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E143383-C888-5A46-B024-FC7AB43356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70805"/>
            <a:ext cx="12079354" cy="700087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4000" b="1" dirty="0">
                <a:solidFill>
                  <a:srgbClr val="C00000"/>
                </a:solidFill>
              </a:rPr>
              <a:t>Ingredients of polaritonic chemistry</a:t>
            </a:r>
            <a:br>
              <a:rPr lang="en-US" sz="4000" b="1" dirty="0">
                <a:solidFill>
                  <a:srgbClr val="C00000"/>
                </a:solidFill>
              </a:rPr>
            </a:br>
            <a:r>
              <a:rPr lang="en-US" sz="3600" b="1" dirty="0"/>
              <a:t>Strong interaction between light and molecular excitations</a:t>
            </a:r>
            <a:endParaRPr lang="en-US" sz="3600" b="1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891AFC4-56A2-93E0-72E5-07AB7295A47E}"/>
                  </a:ext>
                </a:extLst>
              </p:cNvPr>
              <p:cNvSpPr txBox="1"/>
              <p:nvPr/>
            </p:nvSpPr>
            <p:spPr>
              <a:xfrm>
                <a:off x="1331090" y="1587488"/>
                <a:ext cx="3333508" cy="400110"/>
              </a:xfrm>
              <a:prstGeom prst="rect">
                <a:avLst/>
              </a:prstGeom>
              <a:noFill/>
              <a:ln w="19050">
                <a:solidFill>
                  <a:srgbClr val="C00000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ℏ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&gt;ℏ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→ </m:t>
                    </m:r>
                  </m:oMath>
                </a14:m>
                <a:r>
                  <a:rPr lang="en-US" sz="2000" dirty="0"/>
                  <a:t>Strong Coupling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891AFC4-56A2-93E0-72E5-07AB7295A4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1090" y="1587488"/>
                <a:ext cx="3333508" cy="400110"/>
              </a:xfrm>
              <a:prstGeom prst="rect">
                <a:avLst/>
              </a:prstGeom>
              <a:blipFill>
                <a:blip r:embed="rId4"/>
                <a:stretch>
                  <a:fillRect l="-755" t="-5882" b="-20588"/>
                </a:stretch>
              </a:blipFill>
              <a:ln w="19050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FBD4696-FBD2-5FF9-678A-E132524BF911}"/>
                  </a:ext>
                </a:extLst>
              </p:cNvPr>
              <p:cNvSpPr txBox="1"/>
              <p:nvPr/>
            </p:nvSpPr>
            <p:spPr>
              <a:xfrm>
                <a:off x="7074062" y="1587488"/>
                <a:ext cx="3667244" cy="400110"/>
              </a:xfrm>
              <a:prstGeom prst="rect">
                <a:avLst/>
              </a:prstGeom>
              <a:noFill/>
              <a:ln w="19050">
                <a:solidFill>
                  <a:srgbClr val="C00000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ℏ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&gt;ℏ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000" dirty="0"/>
                  <a:t>Ultra-strong Coupling 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FBD4696-FBD2-5FF9-678A-E132524BF9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4062" y="1587488"/>
                <a:ext cx="3667244" cy="400110"/>
              </a:xfrm>
              <a:prstGeom prst="rect">
                <a:avLst/>
              </a:prstGeom>
              <a:blipFill>
                <a:blip r:embed="rId5"/>
                <a:stretch>
                  <a:fillRect l="-687" t="-5882" r="-2749" b="-20588"/>
                </a:stretch>
              </a:blipFill>
              <a:ln w="19050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F780A541-0162-9C3E-352D-5E8FED08E0EC}"/>
              </a:ext>
            </a:extLst>
          </p:cNvPr>
          <p:cNvSpPr txBox="1"/>
          <p:nvPr/>
        </p:nvSpPr>
        <p:spPr>
          <a:xfrm>
            <a:off x="860153" y="2268160"/>
            <a:ext cx="4421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Interaction compared to energy dissipation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68E041C-A16D-D3E6-7EC1-6C411CED24C5}"/>
              </a:ext>
            </a:extLst>
          </p:cNvPr>
          <p:cNvSpPr txBox="1"/>
          <p:nvPr/>
        </p:nvSpPr>
        <p:spPr>
          <a:xfrm>
            <a:off x="6832921" y="2144138"/>
            <a:ext cx="4421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Interaction compared to excitation energies</a:t>
            </a:r>
          </a:p>
        </p:txBody>
      </p:sp>
    </p:spTree>
    <p:extLst>
      <p:ext uri="{BB962C8B-B14F-4D97-AF65-F5344CB8AC3E}">
        <p14:creationId xmlns:p14="http://schemas.microsoft.com/office/powerpoint/2010/main" val="24148785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5F0CD49-0899-5C48-939D-9D8A1FA68790}"/>
              </a:ext>
            </a:extLst>
          </p:cNvPr>
          <p:cNvSpPr/>
          <p:nvPr/>
        </p:nvSpPr>
        <p:spPr>
          <a:xfrm>
            <a:off x="567357" y="6459259"/>
            <a:ext cx="57559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222222"/>
                </a:solidFill>
                <a:latin typeface="-apple-system"/>
              </a:rPr>
              <a:t>Mandal and </a:t>
            </a:r>
            <a:r>
              <a:rPr lang="en-US" dirty="0" err="1">
                <a:solidFill>
                  <a:srgbClr val="222222"/>
                </a:solidFill>
                <a:latin typeface="-apple-system"/>
              </a:rPr>
              <a:t>Huo</a:t>
            </a:r>
            <a:r>
              <a:rPr lang="en-US" dirty="0">
                <a:solidFill>
                  <a:srgbClr val="222222"/>
                </a:solidFill>
                <a:latin typeface="-apple-system"/>
              </a:rPr>
              <a:t>, </a:t>
            </a:r>
            <a:r>
              <a:rPr lang="en-US" i="1" dirty="0">
                <a:solidFill>
                  <a:srgbClr val="222222"/>
                </a:solidFill>
                <a:latin typeface="-apple-system"/>
              </a:rPr>
              <a:t>J. Phys. Chem. Lett., </a:t>
            </a:r>
            <a:r>
              <a:rPr lang="en-US" b="1" dirty="0">
                <a:solidFill>
                  <a:srgbClr val="222222"/>
                </a:solidFill>
                <a:latin typeface="-apple-system"/>
              </a:rPr>
              <a:t>10</a:t>
            </a:r>
            <a:r>
              <a:rPr lang="en-US" dirty="0">
                <a:solidFill>
                  <a:srgbClr val="222222"/>
                </a:solidFill>
                <a:latin typeface="-apple-system"/>
              </a:rPr>
              <a:t>, 5519-5529 (2019)</a:t>
            </a:r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E69C7106-6C41-AB44-B539-73CEAE9213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23" y="555192"/>
            <a:ext cx="12079354" cy="700087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4000" b="1" dirty="0">
                <a:solidFill>
                  <a:srgbClr val="9437FF"/>
                </a:solidFill>
              </a:rPr>
              <a:t>Quantum chemistry for polaritonic surfaces and couplings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5C707A0-3329-4C04-A52C-64312556A5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220" y="3915799"/>
            <a:ext cx="4788555" cy="2445065"/>
          </a:xfrm>
          <a:prstGeom prst="rect">
            <a:avLst/>
          </a:prstGeom>
        </p:spPr>
      </p:pic>
      <p:pic>
        <p:nvPicPr>
          <p:cNvPr id="3" name="New picture">
            <a:extLst>
              <a:ext uri="{FF2B5EF4-FFF2-40B4-BE49-F238E27FC236}">
                <a16:creationId xmlns:a16="http://schemas.microsoft.com/office/drawing/2014/main" id="{0FCC6150-F25F-8C5F-1AAD-EDAAEF84DD71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3227" y="1566495"/>
            <a:ext cx="4415233" cy="43045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</p:pic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E129F583-6BED-8250-0661-EAAEE45A6BCC}"/>
              </a:ext>
            </a:extLst>
          </p:cNvPr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804212" y="6231956"/>
            <a:ext cx="5387787" cy="45460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254000" tIns="0" rIns="127000" bIns="63500"/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>
              <a:buSzTx/>
              <a:defRPr kumimoji="0" sz="1800" b="0" i="0" u="none" strike="noStrike" kern="1200" cap="none" spc="0" normalizeH="0" baseline="0" noProof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ＭＳ Ｐゴシック" pitchFamily="34" charset="-128"/>
                <a:cs typeface="Arial"/>
                <a:sym typeface="Wingdings" charset="2"/>
              </a:defRPr>
            </a:pPr>
            <a:r>
              <a:rPr lang="en-US" altLang="en-US" sz="1600" dirty="0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Helvetica" pitchFamily="2" charset="0"/>
                <a:sym typeface="Wingdings"/>
              </a:rPr>
              <a:t>J. Chem. Phys.. 2017;147(9) doi:10.1063/1.5000476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87D6C74-06CF-A56F-4527-3B42D2B96A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27430" y="1581263"/>
            <a:ext cx="2640337" cy="2334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9547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59FF62FB-CA82-3140-9A54-A7EEB3C01F23}"/>
              </a:ext>
            </a:extLst>
          </p:cNvPr>
          <p:cNvSpPr/>
          <p:nvPr/>
        </p:nvSpPr>
        <p:spPr>
          <a:xfrm>
            <a:off x="9010184" y="5007431"/>
            <a:ext cx="2177305" cy="123935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EEF68DEB-8975-6243-8D7B-DDAE5AB22A88}"/>
              </a:ext>
            </a:extLst>
          </p:cNvPr>
          <p:cNvSpPr/>
          <p:nvPr/>
        </p:nvSpPr>
        <p:spPr>
          <a:xfrm>
            <a:off x="4337824" y="4962274"/>
            <a:ext cx="4201134" cy="1284513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37173B99-D048-6848-96FD-B6E42C4A3315}"/>
              </a:ext>
            </a:extLst>
          </p:cNvPr>
          <p:cNvSpPr/>
          <p:nvPr/>
        </p:nvSpPr>
        <p:spPr>
          <a:xfrm>
            <a:off x="2258006" y="5180917"/>
            <a:ext cx="1700677" cy="81329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9D910773-7128-9A40-B471-215F5A1B66BB}"/>
              </a:ext>
            </a:extLst>
          </p:cNvPr>
          <p:cNvSpPr/>
          <p:nvPr/>
        </p:nvSpPr>
        <p:spPr>
          <a:xfrm>
            <a:off x="1197239" y="5180917"/>
            <a:ext cx="665922" cy="724174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D8392BE-A26D-CF43-BA67-66EEE17B093F}"/>
              </a:ext>
            </a:extLst>
          </p:cNvPr>
          <p:cNvSpPr txBox="1"/>
          <p:nvPr/>
        </p:nvSpPr>
        <p:spPr>
          <a:xfrm>
            <a:off x="1004510" y="5934670"/>
            <a:ext cx="13607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ab initio</a:t>
            </a:r>
            <a:r>
              <a:rPr lang="en-US" dirty="0"/>
              <a:t> molecular Hamiltonian</a:t>
            </a:r>
            <a:endParaRPr lang="en-US" i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92D6A60-8416-6640-9714-E1BBFE19915E}"/>
              </a:ext>
            </a:extLst>
          </p:cNvPr>
          <p:cNvSpPr txBox="1"/>
          <p:nvPr/>
        </p:nvSpPr>
        <p:spPr>
          <a:xfrm>
            <a:off x="2258006" y="6149673"/>
            <a:ext cx="13607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Photonic Hamiltonian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1A65920-FC29-BB49-BA22-0D8954BC797B}"/>
              </a:ext>
            </a:extLst>
          </p:cNvPr>
          <p:cNvSpPr txBox="1"/>
          <p:nvPr/>
        </p:nvSpPr>
        <p:spPr>
          <a:xfrm>
            <a:off x="4792225" y="6306692"/>
            <a:ext cx="3666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Bilinear molecule-photon coupling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91C286D-5947-7149-8F75-64994855C20F}"/>
              </a:ext>
            </a:extLst>
          </p:cNvPr>
          <p:cNvSpPr txBox="1"/>
          <p:nvPr/>
        </p:nvSpPr>
        <p:spPr>
          <a:xfrm>
            <a:off x="8676806" y="6306692"/>
            <a:ext cx="3666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Quadradic dipole self energy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C7CA250-E861-2046-BEFE-C3BFADBE7D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0227" y="99392"/>
            <a:ext cx="3606417" cy="457486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2BD7198-C44B-118A-02E2-BFD866FE40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7353" y="974185"/>
            <a:ext cx="1521604" cy="65860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52B2BE6-18F4-0320-8007-2648FBA715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329" y="5033112"/>
            <a:ext cx="10628518" cy="11181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92E5FDC-6172-CFED-8ABC-DB35F174CFD6}"/>
              </a:ext>
            </a:extLst>
          </p:cNvPr>
          <p:cNvSpPr txBox="1">
            <a:spLocks/>
          </p:cNvSpPr>
          <p:nvPr/>
        </p:nvSpPr>
        <p:spPr>
          <a:xfrm>
            <a:off x="1166151" y="663298"/>
            <a:ext cx="6968482" cy="6586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rgbClr val="9437FF"/>
                </a:solidFill>
              </a:rPr>
              <a:t>Pauli-</a:t>
            </a:r>
            <a:r>
              <a:rPr lang="en-US" b="1" dirty="0" err="1">
                <a:solidFill>
                  <a:srgbClr val="9437FF"/>
                </a:solidFill>
              </a:rPr>
              <a:t>Fierz</a:t>
            </a:r>
            <a:r>
              <a:rPr lang="en-US" b="1" dirty="0">
                <a:solidFill>
                  <a:srgbClr val="9437FF"/>
                </a:solidFill>
              </a:rPr>
              <a:t> Hamiltonian</a:t>
            </a:r>
          </a:p>
        </p:txBody>
      </p:sp>
    </p:spTree>
    <p:extLst>
      <p:ext uri="{BB962C8B-B14F-4D97-AF65-F5344CB8AC3E}">
        <p14:creationId xmlns:p14="http://schemas.microsoft.com/office/powerpoint/2010/main" val="7499066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BFFEC3DB-0287-1FC7-EDDF-AC01FFBB01C2}"/>
              </a:ext>
            </a:extLst>
          </p:cNvPr>
          <p:cNvSpPr/>
          <p:nvPr/>
        </p:nvSpPr>
        <p:spPr>
          <a:xfrm>
            <a:off x="274981" y="3281529"/>
            <a:ext cx="6652585" cy="1391478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A91DAC-8290-7B80-B742-2F47FD9FCA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6057" y="-194371"/>
            <a:ext cx="7159886" cy="1325563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9437FF"/>
                </a:solidFill>
              </a:rPr>
              <a:t>Coherent state transformation</a:t>
            </a:r>
          </a:p>
        </p:txBody>
      </p:sp>
      <p:pic>
        <p:nvPicPr>
          <p:cNvPr id="5" name="Content Placeholder 4" descr="Chart, histogram&#10;&#10;Description automatically generated">
            <a:extLst>
              <a:ext uri="{FF2B5EF4-FFF2-40B4-BE49-F238E27FC236}">
                <a16:creationId xmlns:a16="http://schemas.microsoft.com/office/drawing/2014/main" id="{684B2240-F573-E9B5-B374-C4785B6091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37230" y="3429299"/>
            <a:ext cx="2943087" cy="1962058"/>
          </a:xfrm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3B754A78-78F5-9372-E2DD-17825DCD5818}"/>
              </a:ext>
            </a:extLst>
          </p:cNvPr>
          <p:cNvSpPr/>
          <p:nvPr/>
        </p:nvSpPr>
        <p:spPr>
          <a:xfrm>
            <a:off x="5496339" y="921725"/>
            <a:ext cx="6281531" cy="1391478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021750F-30F4-0F65-4D5C-350A384D8A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5646" y="1242623"/>
            <a:ext cx="5829300" cy="965200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51738CE-DA72-FF27-BD0F-8193E4052C86}"/>
              </a:ext>
            </a:extLst>
          </p:cNvPr>
          <p:cNvCxnSpPr>
            <a:cxnSpLocks/>
          </p:cNvCxnSpPr>
          <p:nvPr/>
        </p:nvCxnSpPr>
        <p:spPr>
          <a:xfrm>
            <a:off x="8660295" y="2422230"/>
            <a:ext cx="0" cy="1006770"/>
          </a:xfrm>
          <a:prstGeom prst="straightConnector1">
            <a:avLst/>
          </a:prstGeom>
          <a:ln w="5715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41B5170-3053-FB47-29BA-02F3E0DFB96F}"/>
              </a:ext>
            </a:extLst>
          </p:cNvPr>
          <p:cNvSpPr txBox="1"/>
          <p:nvPr/>
        </p:nvSpPr>
        <p:spPr>
          <a:xfrm>
            <a:off x="8776252" y="2777201"/>
            <a:ext cx="1908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Coherent state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9444797-514E-2802-724B-4401496ABD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197" y="4913017"/>
            <a:ext cx="3351056" cy="64669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3F8A4E1-DD0F-3B1B-9896-892EA8D878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32086" y="4879459"/>
            <a:ext cx="1961311" cy="86944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D9CDA5E-4025-5633-061B-2D93F2B48C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9330" y="3780096"/>
            <a:ext cx="6426984" cy="39434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4F2063A-8BC4-2234-551D-B5CB543B5EF4}"/>
              </a:ext>
            </a:extLst>
          </p:cNvPr>
          <p:cNvSpPr txBox="1"/>
          <p:nvPr/>
        </p:nvSpPr>
        <p:spPr>
          <a:xfrm>
            <a:off x="7437230" y="5391357"/>
            <a:ext cx="43406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”It’s just a state that, no matter what happens in life, can’t be annihilated”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D4F4DC-AD86-13AD-AE4E-1123965C9CF6}"/>
              </a:ext>
            </a:extLst>
          </p:cNvPr>
          <p:cNvSpPr txBox="1"/>
          <p:nvPr/>
        </p:nvSpPr>
        <p:spPr>
          <a:xfrm>
            <a:off x="7505623" y="6078704"/>
            <a:ext cx="43406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”It’s just a state that, no matter what happens in life, never spreads”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C82B0A3-AD94-7D69-AEB2-C76448F481D2}"/>
                  </a:ext>
                </a:extLst>
              </p:cNvPr>
              <p:cNvSpPr txBox="1"/>
              <p:nvPr/>
            </p:nvSpPr>
            <p:spPr>
              <a:xfrm>
                <a:off x="10648706" y="1157944"/>
                <a:ext cx="17152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C82B0A3-AD94-7D69-AEB2-C76448F481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48706" y="1157944"/>
                <a:ext cx="171521" cy="276999"/>
              </a:xfrm>
              <a:prstGeom prst="rect">
                <a:avLst/>
              </a:prstGeom>
              <a:blipFill>
                <a:blip r:embed="rId8"/>
                <a:stretch>
                  <a:fillRect l="-40000" r="-33333" b="-3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49DE7843-B9B4-CC6E-FD98-D2745BBE6B52}"/>
              </a:ext>
            </a:extLst>
          </p:cNvPr>
          <p:cNvSpPr txBox="1"/>
          <p:nvPr/>
        </p:nvSpPr>
        <p:spPr>
          <a:xfrm>
            <a:off x="1150882" y="5988916"/>
            <a:ext cx="53471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Koc</a:t>
            </a:r>
            <a:r>
              <a:rPr lang="en-US" dirty="0">
                <a:solidFill>
                  <a:srgbClr val="222222"/>
                </a:solidFill>
                <a:latin typeface="Helvetica Neue" panose="02000503000000020004" pitchFamily="2" charset="0"/>
              </a:rPr>
              <a:t>h and co-workers, PRX </a:t>
            </a:r>
            <a:r>
              <a:rPr lang="en-US" b="1" i="0" dirty="0">
                <a:solidFill>
                  <a:srgbClr val="555555"/>
                </a:solidFill>
                <a:effectLst/>
                <a:latin typeface="Proxima Nova"/>
              </a:rPr>
              <a:t>10</a:t>
            </a:r>
            <a:r>
              <a:rPr lang="en-US" b="0" i="0" dirty="0">
                <a:solidFill>
                  <a:srgbClr val="555555"/>
                </a:solidFill>
                <a:effectLst/>
                <a:latin typeface="Proxima Nova"/>
              </a:rPr>
              <a:t>, 041043 (2020)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16C160-465E-4E97-C06C-786C4241DECB}"/>
              </a:ext>
            </a:extLst>
          </p:cNvPr>
          <p:cNvSpPr txBox="1"/>
          <p:nvPr/>
        </p:nvSpPr>
        <p:spPr>
          <a:xfrm>
            <a:off x="498164" y="6441530"/>
            <a:ext cx="66525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Foley, McTague,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Helvetica Neue" panose="02000503000000020004" pitchFamily="2" charset="0"/>
              </a:rPr>
              <a:t>DePrince</a:t>
            </a:r>
            <a:r>
              <a:rPr lang="en-US" dirty="0">
                <a:solidFill>
                  <a:srgbClr val="222222"/>
                </a:solidFill>
                <a:latin typeface="Helvetica Neue" panose="02000503000000020004" pitchFamily="2" charset="0"/>
              </a:rPr>
              <a:t>, </a:t>
            </a:r>
            <a:r>
              <a:rPr lang="en-US" i="1" dirty="0">
                <a:solidFill>
                  <a:srgbClr val="222222"/>
                </a:solidFill>
                <a:latin typeface="Helvetica Neue" panose="02000503000000020004" pitchFamily="2" charset="0"/>
              </a:rPr>
              <a:t>Chem Phys Rev</a:t>
            </a:r>
            <a:r>
              <a:rPr lang="en-US" dirty="0">
                <a:solidFill>
                  <a:srgbClr val="222222"/>
                </a:solidFill>
                <a:latin typeface="Helvetica Neue" panose="02000503000000020004" pitchFamily="2" charset="0"/>
              </a:rPr>
              <a:t>,  </a:t>
            </a:r>
            <a:r>
              <a:rPr lang="en-US" b="1" dirty="0">
                <a:solidFill>
                  <a:srgbClr val="555555"/>
                </a:solidFill>
                <a:latin typeface="Proxima Nova"/>
              </a:rPr>
              <a:t>4</a:t>
            </a:r>
            <a:r>
              <a:rPr lang="en-US" b="0" i="0" dirty="0">
                <a:solidFill>
                  <a:srgbClr val="555555"/>
                </a:solidFill>
                <a:effectLst/>
                <a:latin typeface="Proxima Nova"/>
              </a:rPr>
              <a:t>, 041301 (2023)</a:t>
            </a:r>
          </a:p>
        </p:txBody>
      </p:sp>
    </p:spTree>
    <p:extLst>
      <p:ext uri="{BB962C8B-B14F-4D97-AF65-F5344CB8AC3E}">
        <p14:creationId xmlns:p14="http://schemas.microsoft.com/office/powerpoint/2010/main" val="13732685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BFFEC3DB-0287-1FC7-EDDF-AC01FFBB01C2}"/>
              </a:ext>
            </a:extLst>
          </p:cNvPr>
          <p:cNvSpPr/>
          <p:nvPr/>
        </p:nvSpPr>
        <p:spPr>
          <a:xfrm>
            <a:off x="274981" y="3281529"/>
            <a:ext cx="6652585" cy="1391478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A91DAC-8290-7B80-B742-2F47FD9FCA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4264" y="-374782"/>
            <a:ext cx="12513365" cy="1325563"/>
          </a:xfrm>
        </p:spPr>
        <p:txBody>
          <a:bodyPr>
            <a:normAutofit/>
          </a:bodyPr>
          <a:lstStyle/>
          <a:p>
            <a:r>
              <a:rPr lang="en-US" sz="4000" dirty="0"/>
              <a:t>Coherent state transformation and solution to QED-HF</a:t>
            </a:r>
          </a:p>
        </p:txBody>
      </p:sp>
      <p:pic>
        <p:nvPicPr>
          <p:cNvPr id="5" name="Content Placeholder 4" descr="Chart, histogram&#10;&#10;Description automatically generated">
            <a:extLst>
              <a:ext uri="{FF2B5EF4-FFF2-40B4-BE49-F238E27FC236}">
                <a16:creationId xmlns:a16="http://schemas.microsoft.com/office/drawing/2014/main" id="{684B2240-F573-E9B5-B374-C4785B6091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37230" y="3563769"/>
            <a:ext cx="2943087" cy="1962058"/>
          </a:xfrm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3B754A78-78F5-9372-E2DD-17825DCD5818}"/>
              </a:ext>
            </a:extLst>
          </p:cNvPr>
          <p:cNvSpPr/>
          <p:nvPr/>
        </p:nvSpPr>
        <p:spPr>
          <a:xfrm>
            <a:off x="5496339" y="921725"/>
            <a:ext cx="6281531" cy="1391478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021750F-30F4-0F65-4D5C-350A384D8A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5646" y="1242623"/>
            <a:ext cx="5829300" cy="965200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51738CE-DA72-FF27-BD0F-8193E4052C86}"/>
              </a:ext>
            </a:extLst>
          </p:cNvPr>
          <p:cNvCxnSpPr>
            <a:cxnSpLocks/>
          </p:cNvCxnSpPr>
          <p:nvPr/>
        </p:nvCxnSpPr>
        <p:spPr>
          <a:xfrm>
            <a:off x="8660295" y="2422230"/>
            <a:ext cx="0" cy="1006770"/>
          </a:xfrm>
          <a:prstGeom prst="straightConnector1">
            <a:avLst/>
          </a:prstGeom>
          <a:ln w="5715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41B5170-3053-FB47-29BA-02F3E0DFB96F}"/>
              </a:ext>
            </a:extLst>
          </p:cNvPr>
          <p:cNvSpPr txBox="1"/>
          <p:nvPr/>
        </p:nvSpPr>
        <p:spPr>
          <a:xfrm>
            <a:off x="8776252" y="2777201"/>
            <a:ext cx="1908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Coherent state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6D9CDA5E-4025-5633-061B-2D93F2B48C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330" y="3780096"/>
            <a:ext cx="6426984" cy="394344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8DED382-0E1C-9127-827E-B121B795BB43}"/>
              </a:ext>
            </a:extLst>
          </p:cNvPr>
          <p:cNvSpPr/>
          <p:nvPr/>
        </p:nvSpPr>
        <p:spPr>
          <a:xfrm>
            <a:off x="198785" y="5302591"/>
            <a:ext cx="8160024" cy="1145603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D3C3D7D-2629-B69F-F8FC-C42B91090E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0513" y="5508463"/>
            <a:ext cx="7772400" cy="617532"/>
          </a:xfrm>
          <a:prstGeom prst="rect">
            <a:avLst/>
          </a:prstGeom>
        </p:spPr>
      </p:pic>
      <p:sp>
        <p:nvSpPr>
          <p:cNvPr id="9" name="Right Brace 8">
            <a:extLst>
              <a:ext uri="{FF2B5EF4-FFF2-40B4-BE49-F238E27FC236}">
                <a16:creationId xmlns:a16="http://schemas.microsoft.com/office/drawing/2014/main" id="{AB1B35C6-EFD0-156C-764D-A82FE8211590}"/>
              </a:ext>
            </a:extLst>
          </p:cNvPr>
          <p:cNvSpPr/>
          <p:nvPr/>
        </p:nvSpPr>
        <p:spPr>
          <a:xfrm rot="5400000">
            <a:off x="4693130" y="4075670"/>
            <a:ext cx="621444" cy="984974"/>
          </a:xfrm>
          <a:prstGeom prst="rightBrace">
            <a:avLst>
              <a:gd name="adj1" fmla="val 0"/>
              <a:gd name="adj2" fmla="val 47482"/>
            </a:avLst>
          </a:prstGeom>
          <a:noFill/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716E44B-B748-A4EE-49E9-126F6D25FE90}"/>
              </a:ext>
            </a:extLst>
          </p:cNvPr>
          <p:cNvCxnSpPr>
            <a:cxnSpLocks/>
            <a:stCxn id="9" idx="1"/>
            <a:endCxn id="6" idx="0"/>
          </p:cNvCxnSpPr>
          <p:nvPr/>
        </p:nvCxnSpPr>
        <p:spPr>
          <a:xfrm flipH="1">
            <a:off x="4278797" y="4878879"/>
            <a:ext cx="749857" cy="423712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FD57076-5B73-51AA-B616-4F040DCCD795}"/>
                  </a:ext>
                </a:extLst>
              </p:cNvPr>
              <p:cNvSpPr txBox="1"/>
              <p:nvPr/>
            </p:nvSpPr>
            <p:spPr>
              <a:xfrm>
                <a:off x="10648706" y="1157944"/>
                <a:ext cx="17152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FD57076-5B73-51AA-B616-4F040DCCD7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48706" y="1157944"/>
                <a:ext cx="171521" cy="276999"/>
              </a:xfrm>
              <a:prstGeom prst="rect">
                <a:avLst/>
              </a:prstGeom>
              <a:blipFill>
                <a:blip r:embed="rId7"/>
                <a:stretch>
                  <a:fillRect l="-40000" r="-33333" b="-3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19465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1EE891F1-9181-8829-8C61-566EFB6A64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9929" y="123079"/>
            <a:ext cx="10999695" cy="1014346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9437FF"/>
                </a:solidFill>
              </a:rPr>
              <a:t>QED-CI for multiple polaritonic states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0B4E6B3-7D02-1634-DCCB-202B343E3B67}"/>
              </a:ext>
            </a:extLst>
          </p:cNvPr>
          <p:cNvSpPr txBox="1"/>
          <p:nvPr/>
        </p:nvSpPr>
        <p:spPr>
          <a:xfrm>
            <a:off x="1157119" y="6273256"/>
            <a:ext cx="64088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9437FF"/>
                </a:solidFill>
              </a:rPr>
              <a:t>The CI space can be FCI, truncated CI, or CASCI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545AAA8-9BE3-0BF7-602A-92866B6A83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8230" y="2198227"/>
            <a:ext cx="3081394" cy="412432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4D79835-45B2-D81C-8DE5-E586DE2E95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0350" y="1540992"/>
            <a:ext cx="3940608" cy="90367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E725449-0E65-7473-8BAC-CCCC6C5DF1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550" y="2977529"/>
            <a:ext cx="7772400" cy="2857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3525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0132F79-6948-6457-D051-4740E3CBA5EC}"/>
              </a:ext>
            </a:extLst>
          </p:cNvPr>
          <p:cNvSpPr txBox="1"/>
          <p:nvPr/>
        </p:nvSpPr>
        <p:spPr>
          <a:xfrm>
            <a:off x="796835" y="6332447"/>
            <a:ext cx="113951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Vu, Mejia-Rodriguez, Bauman, </a:t>
            </a:r>
            <a:r>
              <a:rPr lang="en-US" sz="1600" b="0" i="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Panyala</a:t>
            </a:r>
            <a:r>
              <a:rPr lang="en-US" sz="16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b="0" i="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Mutlu</a:t>
            </a:r>
            <a:r>
              <a:rPr lang="en-US" sz="16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Govind, Foley, </a:t>
            </a:r>
            <a:r>
              <a:rPr lang="en-US" sz="1600" b="0" i="1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Under Revision at JCTC</a:t>
            </a:r>
            <a:r>
              <a:rPr lang="en-US" sz="16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b="0" i="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Chemrxiv</a:t>
            </a:r>
            <a:r>
              <a:rPr lang="en-US" sz="16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6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10.26434/chemrxiv-2023-kbhcv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587D7B3-1791-1A35-CFC5-4B391EA6B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747" y="839252"/>
            <a:ext cx="7120324" cy="742370"/>
          </a:xfrm>
        </p:spPr>
        <p:txBody>
          <a:bodyPr>
            <a:noAutofit/>
          </a:bodyPr>
          <a:lstStyle/>
          <a:p>
            <a:pPr algn="ctr"/>
            <a:r>
              <a:rPr lang="en-US" sz="3600" b="1" dirty="0">
                <a:solidFill>
                  <a:srgbClr val="9437FF"/>
                </a:solidFill>
              </a:rPr>
              <a:t>QED-FCI in Coherent State vs Photon Number State – </a:t>
            </a:r>
            <a:r>
              <a:rPr lang="en-US" sz="3600" b="1" dirty="0" err="1">
                <a:solidFill>
                  <a:srgbClr val="9437FF"/>
                </a:solidFill>
              </a:rPr>
              <a:t>LiH</a:t>
            </a:r>
            <a:r>
              <a:rPr lang="en-US" sz="3600" b="1" dirty="0">
                <a:solidFill>
                  <a:srgbClr val="9437FF"/>
                </a:solidFill>
              </a:rPr>
              <a:t>/6-311G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7B14E67-E13E-6064-A2E1-9D53896D7D1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28638" y="2440707"/>
            <a:ext cx="5837610" cy="389174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CE0C694-5F26-2D1B-2FCE-682C5CF5879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066248" y="2420873"/>
            <a:ext cx="5867361" cy="391157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49F06BC-8E7A-BC8F-C857-170A706ECA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8071" y="0"/>
            <a:ext cx="3591096" cy="2569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9116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7587D7B3-1791-1A35-CFC5-4B391EA6B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747" y="839252"/>
            <a:ext cx="7120324" cy="742370"/>
          </a:xfrm>
        </p:spPr>
        <p:txBody>
          <a:bodyPr>
            <a:noAutofit/>
          </a:bodyPr>
          <a:lstStyle/>
          <a:p>
            <a:pPr algn="ctr"/>
            <a:r>
              <a:rPr lang="en-US" sz="3600" b="1" dirty="0">
                <a:solidFill>
                  <a:srgbClr val="9437FF"/>
                </a:solidFill>
              </a:rPr>
              <a:t>QED-FCI in Coherent State vs Photon Number State – </a:t>
            </a:r>
            <a:r>
              <a:rPr lang="en-US" sz="3600" b="1" dirty="0" err="1">
                <a:solidFill>
                  <a:srgbClr val="9437FF"/>
                </a:solidFill>
              </a:rPr>
              <a:t>LiH</a:t>
            </a:r>
            <a:r>
              <a:rPr lang="en-US" sz="3600" b="1" dirty="0">
                <a:solidFill>
                  <a:srgbClr val="9437FF"/>
                </a:solidFill>
              </a:rPr>
              <a:t>/6-311G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7B14E67-E13E-6064-A2E1-9D53896D7D1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28638" y="2440707"/>
            <a:ext cx="5837610" cy="389174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CE0C694-5F26-2D1B-2FCE-682C5CF5879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066248" y="2420873"/>
            <a:ext cx="5867361" cy="391157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49F06BC-8E7A-BC8F-C857-170A706ECA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8071" y="0"/>
            <a:ext cx="3591096" cy="256985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D7BBB17-85B8-65FC-DA9F-8E367EE87BF0}"/>
              </a:ext>
            </a:extLst>
          </p:cNvPr>
          <p:cNvSpPr txBox="1"/>
          <p:nvPr/>
        </p:nvSpPr>
        <p:spPr>
          <a:xfrm>
            <a:off x="796835" y="6332447"/>
            <a:ext cx="113951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Vu, Mejia-Rodriguez, Bauman, </a:t>
            </a:r>
            <a:r>
              <a:rPr lang="en-US" sz="1600" b="0" i="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Panyala</a:t>
            </a:r>
            <a:r>
              <a:rPr lang="en-US" sz="16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b="0" i="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Mutlu</a:t>
            </a:r>
            <a:r>
              <a:rPr lang="en-US" sz="16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Govind, Foley, </a:t>
            </a:r>
            <a:r>
              <a:rPr lang="en-US" sz="1600" b="0" i="1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Under Revision at JCTC</a:t>
            </a:r>
            <a:r>
              <a:rPr lang="en-US" sz="16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b="0" i="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Chemrxiv</a:t>
            </a:r>
            <a:r>
              <a:rPr lang="en-US" sz="16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6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10.26434/chemrxiv-2023-kbhcv</a:t>
            </a:r>
          </a:p>
        </p:txBody>
      </p:sp>
    </p:spTree>
    <p:extLst>
      <p:ext uri="{BB962C8B-B14F-4D97-AF65-F5344CB8AC3E}">
        <p14:creationId xmlns:p14="http://schemas.microsoft.com/office/powerpoint/2010/main" val="2225612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4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45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16215</TotalTime>
  <Words>548</Words>
  <Application>Microsoft Macintosh PowerPoint</Application>
  <PresentationFormat>Widescreen</PresentationFormat>
  <Paragraphs>53</Paragraphs>
  <Slides>16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7" baseType="lpstr">
      <vt:lpstr>Arial Unicode MS</vt:lpstr>
      <vt:lpstr>-apple-system</vt:lpstr>
      <vt:lpstr>Arial</vt:lpstr>
      <vt:lpstr>Calibri</vt:lpstr>
      <vt:lpstr>Calibri Light</vt:lpstr>
      <vt:lpstr>Cambria Math</vt:lpstr>
      <vt:lpstr>Helvetica</vt:lpstr>
      <vt:lpstr>Helvetica Neue</vt:lpstr>
      <vt:lpstr>Proxima Nova</vt:lpstr>
      <vt:lpstr>Times New Roman</vt:lpstr>
      <vt:lpstr>Office Theme</vt:lpstr>
      <vt:lpstr>PowerPoint Presentation</vt:lpstr>
      <vt:lpstr>Ingredients of polaritonic chemistry Strong interaction between light and molecular excitations</vt:lpstr>
      <vt:lpstr>Quantum chemistry for polaritonic surfaces and couplings</vt:lpstr>
      <vt:lpstr>PowerPoint Presentation</vt:lpstr>
      <vt:lpstr>Coherent state transformation</vt:lpstr>
      <vt:lpstr>Coherent state transformation and solution to QED-HF</vt:lpstr>
      <vt:lpstr>QED-CI for multiple polaritonic states</vt:lpstr>
      <vt:lpstr>QED-FCI in Coherent State vs Photon Number State – LiH/6-311G</vt:lpstr>
      <vt:lpstr>QED-FCI in Coherent State vs Photon Number State – LiH/6-311G</vt:lpstr>
      <vt:lpstr>QED-FCI in Coherent State vs Photon Number State</vt:lpstr>
      <vt:lpstr>QED-FCI in Coherent State vs Photon Number State</vt:lpstr>
      <vt:lpstr>QED-CASCI in Coherent State vs Photon Number State</vt:lpstr>
      <vt:lpstr>QED-FCI in Coherent State vs Photon Number State</vt:lpstr>
      <vt:lpstr>QED-FCI in Coherent-state vs Photon Number State basis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Jay Foley</dc:creator>
  <cp:lastModifiedBy>Microsoft Office User</cp:lastModifiedBy>
  <cp:revision>70</cp:revision>
  <dcterms:created xsi:type="dcterms:W3CDTF">2020-10-12T23:52:55Z</dcterms:created>
  <dcterms:modified xsi:type="dcterms:W3CDTF">2024-01-02T23:02:17Z</dcterms:modified>
</cp:coreProperties>
</file>